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3" r:id="rId3"/>
    <p:sldId id="265" r:id="rId4"/>
    <p:sldId id="269" r:id="rId5"/>
    <p:sldId id="270" r:id="rId6"/>
    <p:sldId id="273" r:id="rId7"/>
    <p:sldId id="274" r:id="rId8"/>
    <p:sldId id="267" r:id="rId9"/>
    <p:sldId id="259" r:id="rId10"/>
    <p:sldId id="257" r:id="rId11"/>
    <p:sldId id="266" r:id="rId12"/>
    <p:sldId id="268" r:id="rId13"/>
    <p:sldId id="281" r:id="rId14"/>
    <p:sldId id="263" r:id="rId15"/>
    <p:sldId id="261" r:id="rId16"/>
    <p:sldId id="272" r:id="rId17"/>
    <p:sldId id="26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71F689B9-C83D-43CE-9758-40A9683337F5}">
          <p14:sldIdLst/>
        </p14:section>
        <p14:section name="Раздел без заголовка" id="{8B55A977-6275-4CB2-A533-CF5A5434667D}">
          <p14:sldIdLst>
            <p14:sldId id="256"/>
            <p14:sldId id="265"/>
            <p14:sldId id="269"/>
            <p14:sldId id="270"/>
            <p14:sldId id="273"/>
            <p14:sldId id="274"/>
            <p14:sldId id="267"/>
            <p14:sldId id="259"/>
          </p14:sldIdLst>
        </p14:section>
        <p14:section name="Раздел без заголовка" id="{2240C5AF-A813-45A4-B36C-DD435501E962}">
          <p14:sldIdLst>
            <p14:sldId id="257"/>
            <p14:sldId id="266"/>
            <p14:sldId id="268"/>
            <p14:sldId id="281"/>
            <p14:sldId id="263"/>
            <p14:sldId id="261"/>
            <p14:sldId id="272"/>
            <p14:sldId id="262"/>
          </p14:sldIdLst>
        </p14:section>
        <p14:section name="Раздел без заголовка" id="{CDD35646-0C0A-427C-AC73-E88F727AF089}">
          <p14:sldIdLst>
            <p14:sldId id="2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8767" autoAdjust="0"/>
  </p:normalViewPr>
  <p:slideViewPr>
    <p:cSldViewPr>
      <p:cViewPr>
        <p:scale>
          <a:sx n="68" d="100"/>
          <a:sy n="68" d="100"/>
        </p:scale>
        <p:origin x="-2034" y="-6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114CE-646A-4ECE-AC47-3E633D77BBB5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17A00-DC7A-4864-BA75-EB0ADBE332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186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17A00-DC7A-4864-BA75-EB0ADBE3321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15614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23089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89664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5307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11718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64272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46253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45344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79619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3605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87918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065CA-FED0-49D6-89C7-B5996AE7102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295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568952" cy="1080120"/>
          </a:xfrm>
          <a:solidFill>
            <a:schemeClr val="tx1">
              <a:alpha val="39000"/>
            </a:schemeClr>
          </a:solidFill>
        </p:spPr>
        <p:txBody>
          <a:bodyPr>
            <a:normAutofit/>
          </a:bodyPr>
          <a:lstStyle/>
          <a:p>
            <a:r>
              <a:rPr lang="ru-RU" sz="4800" i="1" dirty="0" smtClean="0">
                <a:solidFill>
                  <a:schemeClr val="bg1">
                    <a:lumMod val="95000"/>
                  </a:schemeClr>
                </a:solidFill>
              </a:rPr>
              <a:t>Изучаем УМК</a:t>
            </a:r>
            <a:endParaRPr lang="ru-RU" sz="4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3672408"/>
          </a:xfrm>
          <a:solidFill>
            <a:schemeClr val="tx1">
              <a:alpha val="13000"/>
            </a:schemeClr>
          </a:solidFill>
        </p:spPr>
        <p:txBody>
          <a:bodyPr/>
          <a:lstStyle/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F:\фото УМК\IMG_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208912" cy="4896544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0e197783df3d9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908673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0">
        <p:dissolve/>
      </p:transition>
    </mc:Choice>
    <mc:Fallback>
      <p:transition spd="slow" advClick="0" advTm="1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7925" numSld="999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Дидактические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8100392" cy="45259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Для достижения результативности в общении с детьми на татарском языке- это дидактический материал. Так как все занятия проходят в виде игры, то самое лучшее для закрепления тем - это дидактические игры.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Цель дидактических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игр: развитие звуковой культуры речи, активизация и обогащение словарного запаса детей, согласование частей речи, развитие мелкой моторики рук.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7536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39000">
        <p14:flythrough/>
      </p:transition>
    </mc:Choice>
    <mc:Fallback>
      <p:transition spd="slow" advClick="0" advTm="3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5894115"/>
          </a:xfrm>
        </p:spPr>
        <p:txBody>
          <a:bodyPr>
            <a:normAutofit/>
          </a:bodyPr>
          <a:lstStyle/>
          <a:p>
            <a:r>
              <a:rPr lang="ru-RU" dirty="0" smtClean="0"/>
              <a:t>•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97948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107" y="34688"/>
            <a:ext cx="2843808" cy="21328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2001"/>
            <a:ext cx="3096344" cy="19182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81857"/>
            <a:ext cx="3372746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047336"/>
            <a:ext cx="2880320" cy="2261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 descr="F:\татУМК\фото УМК\DSCN217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96752"/>
            <a:ext cx="3384376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160127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0">
        <p14:flip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659735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Дети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очень любят сказки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Татарские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народные сказки раскрывают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традиции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народа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, его устои: глубокую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почтительность и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отзывчивость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,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сострадание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 к ближнему.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В театрализованных постановках русскоязычные дети вступают в диалоги с детьми из татарских семьей совершенно на равных. В детском саду систематически проводятся праздники, развлечения, тематические вечера, на которых создаётся абсолютная языковая среда. Дети знакомятся с произведениями татарских авторов, композиторов, с традициями татарского народа: “</a:t>
            </a:r>
            <a:r>
              <a:rPr lang="ru-RU" sz="2000" b="1" dirty="0" err="1">
                <a:solidFill>
                  <a:schemeClr val="bg2">
                    <a:lumMod val="10000"/>
                  </a:schemeClr>
                </a:solidFill>
              </a:rPr>
              <a:t>Сюмбеля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”, “ </a:t>
            </a:r>
            <a:r>
              <a:rPr lang="ru-RU" sz="2000" b="1" dirty="0" err="1">
                <a:solidFill>
                  <a:schemeClr val="bg2">
                    <a:lumMod val="10000"/>
                  </a:schemeClr>
                </a:solidFill>
              </a:rPr>
              <a:t>Науруз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”, “Новый год”, “ Вечер,  посвященный Габдулле Тукаю” ...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После просмотра совместных мероприятий, утренников, вечеров развлечений, где дети легко и свободно поют на татарском языке, играют в народные игры, рассказывают стихи, родители выражают устные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благодарности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Знакомлю детей с бытовыми сказками и сказками о животных: «Саран и </a:t>
            </a:r>
            <a:r>
              <a:rPr lang="ru-RU" sz="2000" b="1" dirty="0" err="1">
                <a:solidFill>
                  <a:schemeClr val="bg2">
                    <a:lumMod val="10000"/>
                  </a:schemeClr>
                </a:solidFill>
              </a:rPr>
              <a:t>юмарт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», «Хвосты», «Три дочери» и т.д.; с замечательными сказками основоположника татарской детской литературы </a:t>
            </a:r>
            <a:r>
              <a:rPr lang="ru-RU" sz="2000" b="1" dirty="0" err="1">
                <a:solidFill>
                  <a:schemeClr val="bg2">
                    <a:lumMod val="10000"/>
                  </a:schemeClr>
                </a:solidFill>
              </a:rPr>
              <a:t>Г.Тукая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 «Шурале», «Водяная», «Сказка о козе и баране». Художественная литература дает богатый материал для нравственного воспитания, заставляет ярче и глубже переживать нравственные поступки, чувства героев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r>
              <a:rPr lang="tt-RU" sz="2000" b="1" dirty="0">
                <a:solidFill>
                  <a:schemeClr val="bg2">
                    <a:lumMod val="10000"/>
                  </a:schemeClr>
                </a:solidFill>
              </a:rPr>
              <a:t>Стараемся пополнить библиотеки книгами татарских писателей и поэтов, чтение их с переводом на русский язык.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  <a:p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7013"/>
            <a:ext cx="1800199" cy="1439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963555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20000">
        <p14:prism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80"/>
            <a:ext cx="9144000" cy="6851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852921"/>
            <a:ext cx="2232025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70147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 advTm="20000">
        <p14:doors dir="vert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742" y="332656"/>
            <a:ext cx="3888432" cy="29163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 descr="F:\татУМК\DSCN22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26263"/>
            <a:ext cx="3600400" cy="30963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татУМК\DSCN22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576" y="3833664"/>
            <a:ext cx="3816424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лена\Desktop\Новая папка\DSCN219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92896"/>
            <a:ext cx="3558142" cy="24090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Рисунок 8"/>
          <p:cNvPicPr/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230"/>
            <a:ext cx="3672408" cy="2615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7291473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 advClick="0" advTm="48000">
        <p14:pan dir="u"/>
      </p:transition>
    </mc:Choice>
    <mc:Fallback>
      <p:transition spd="slow" advClick="0" advTm="4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859216" cy="5001419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</a:rPr>
              <a:t>Работу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</a:rPr>
              <a:t>с родителями в детском саду я 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</a:rPr>
              <a:t>строю так:</a:t>
            </a:r>
          </a:p>
          <a:p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</a:rPr>
              <a:t>Давайте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</a:rPr>
              <a:t>познакомимся!</a:t>
            </a:r>
          </a:p>
          <a:p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</a:rPr>
              <a:t>Давайте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</a:rPr>
              <a:t>подружимся!</a:t>
            </a:r>
          </a:p>
          <a:p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</a:rPr>
              <a:t>Давайте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</a:rPr>
              <a:t>работать 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</a:rPr>
              <a:t>вместе</a:t>
            </a:r>
          </a:p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Основные задачи работы с родителями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</a:rPr>
              <a:t>Повышение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</a:rPr>
              <a:t>педагогической культуры родителей в обучении детей  татарскому языку;</a:t>
            </a:r>
          </a:p>
          <a:p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</a:rPr>
              <a:t>Пропаганда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</a:rPr>
              <a:t>качественного  обучения татарскому языку;</a:t>
            </a:r>
          </a:p>
          <a:p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</a:rPr>
              <a:t> Изучение, обобщение и распространение положительного опыта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</a:rPr>
              <a:t>семейного национального воспитания.</a:t>
            </a:r>
          </a:p>
          <a:p>
            <a:endParaRPr lang="ru-RU" sz="2200" b="1" dirty="0">
              <a:solidFill>
                <a:schemeClr val="bg2">
                  <a:lumMod val="10000"/>
                </a:schemeClr>
              </a:solidFill>
            </a:endParaRPr>
          </a:p>
          <a:p>
            <a:endParaRPr lang="ru-RU" sz="22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59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54000">
        <p14:prism isContent="1" isInverted="1"/>
      </p:transition>
    </mc:Choice>
    <mc:Fallback>
      <p:transition spd="slow" advClick="0" advTm="5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•учреждение, </a:t>
            </a:r>
          </a:p>
        </p:txBody>
      </p:sp>
      <p:pic>
        <p:nvPicPr>
          <p:cNvPr id="1026" name="Picture 2" descr="C:\Users\лена\Desktop\DSCN22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05" y="278302"/>
            <a:ext cx="4104456" cy="30786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ена\Desktop\татУМК\DSCN22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20888"/>
            <a:ext cx="4032448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4509120"/>
            <a:ext cx="72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Семья для ребенка есть самое лучшее педагогическое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обеспечивающее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интимно-личностные отношения, воспитывающее живым делом. Семья для ребенка - это источник общественного опыта.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2040" y="836712"/>
            <a:ext cx="4032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Вовлечение родителей в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воспитательно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-образовательный процесс обязательное условие в решении поставленных мною задач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892382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14:prism isInverted="1"/>
      </p:transition>
    </mc:Choice>
    <mc:Fallback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•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6632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sz="32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tt-RU" sz="3200" b="1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tt-RU" sz="3200" b="1" dirty="0" smtClean="0">
                <a:solidFill>
                  <a:schemeClr val="bg2">
                    <a:lumMod val="10000"/>
                  </a:schemeClr>
                </a:solidFill>
              </a:rPr>
              <a:t>Хорошие </a:t>
            </a:r>
            <a:r>
              <a:rPr lang="tt-RU" sz="3200" b="1" dirty="0">
                <a:solidFill>
                  <a:schemeClr val="bg2">
                    <a:lumMod val="10000"/>
                  </a:schemeClr>
                </a:solidFill>
              </a:rPr>
              <a:t>результаты обучения появляются лишь тогда, когда согласуются усилия воспитателей и родителей.</a:t>
            </a:r>
            <a:endParaRPr lang="ru-RU" sz="3200" b="1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tt-RU" sz="3200" b="1" dirty="0">
                <a:solidFill>
                  <a:schemeClr val="bg2">
                    <a:lumMod val="10000"/>
                  </a:schemeClr>
                </a:solidFill>
              </a:rPr>
              <a:t>Хотелось бы надеяться, что вскоре все дети будут легко общаться на двух государственных </a:t>
            </a:r>
            <a:r>
              <a:rPr lang="tt-RU" sz="3200" b="1" dirty="0" smtClean="0">
                <a:solidFill>
                  <a:schemeClr val="bg2">
                    <a:lumMod val="10000"/>
                  </a:schemeClr>
                </a:solidFill>
              </a:rPr>
              <a:t>языках.</a:t>
            </a:r>
          </a:p>
          <a:p>
            <a:endParaRPr lang="tt-RU" sz="3200" b="1" dirty="0">
              <a:solidFill>
                <a:schemeClr val="bg2">
                  <a:lumMod val="10000"/>
                </a:schemeClr>
              </a:solidFill>
            </a:endParaRPr>
          </a:p>
          <a:p>
            <a:endParaRPr lang="tt-RU" sz="32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tt-RU" sz="3200" b="1" dirty="0" smtClean="0">
                <a:solidFill>
                  <a:srgbClr val="7030A0"/>
                </a:solidFill>
              </a:rPr>
              <a:t>СПАСИБО ЗА ВНИМАНИЕ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49305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 advClick="0" advTm="17000">
        <p14:warp dir="in"/>
      </p:transition>
    </mc:Choice>
    <mc:Fallback>
      <p:transition spd="slow" advClick="0" advTm="1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НРК</a:t>
            </a:r>
            <a:endParaRPr lang="ru-RU" dirty="0"/>
          </a:p>
        </p:txBody>
      </p:sp>
      <p:pic>
        <p:nvPicPr>
          <p:cNvPr id="1026" name="Picture 2" descr="C:\Users\Фронтайм\Desktop\развивающая среда группы\DSCN21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0000">
        <p14:honeycomb/>
      </p:transition>
    </mc:Choice>
    <mc:Fallback>
      <p:transition spd="slow" advClick="0" advTm="1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r>
              <a:rPr lang="ru-RU" dirty="0"/>
              <a:t>А</a:t>
            </a:r>
            <a:r>
              <a:rPr lang="ru-RU" dirty="0" smtClean="0"/>
              <a:t>ктуальность проблемы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6048672" cy="5001419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Одна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из актуальных проблем в системе образования - это вопрос об овладении вторым языком.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 помощью языка любой народ из поколения в поколение передает свое мировоззрение, свое восприятие окружающей действительности, ценностные ориентиры.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С помощью языка мы не только общаемся, передаем свои мысли, но и выражаем образовательный, духовный и культурный уровень.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Через язык ребенок овладевает традициями народа, его мировоззрением, эстетическими ценностями, приобщается к сокровищам мировой литературы, выражает свои мысли.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Язык вводит ребенка в общественную жизнь, развивает коммуникативную компетентность.</a:t>
            </a:r>
          </a:p>
          <a:p>
            <a:endParaRPr lang="ru-RU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933056"/>
            <a:ext cx="3168352" cy="25922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153092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 advTm="46000">
        <p:checker/>
      </p:transition>
    </mc:Choice>
    <mc:Fallback>
      <p:transition spd="slow" advClick="0" advTm="46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 Задачи: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188640"/>
            <a:ext cx="3071802" cy="3960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4282" y="571480"/>
            <a:ext cx="58579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   Формировать первоначальные умения и навыки практического владения татарским языком в устной форме;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  формировать мотивацию учения ребенка, активизировать в речи слова обозначающие предмет, признак предмета и действие;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   способствовать умению составлять небольшие рассказы по серии ситуативных картинок с одним действующим лицом, сюжетной картине или из личных наблюдений ребенка.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3571876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latin typeface="Cambr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429000"/>
            <a:ext cx="6733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  <a:latin typeface="Cambria" pitchFamily="18" charset="0"/>
              </a:rPr>
              <a:t>ЗАДАЧА ВОСПИТАТЕЛЯ</a:t>
            </a:r>
            <a:r>
              <a:rPr lang="ru-RU" sz="2000" b="1" dirty="0" smtClean="0">
                <a:ln>
                  <a:solidFill>
                    <a:srgbClr val="FF0000"/>
                  </a:solidFill>
                </a:ln>
                <a:latin typeface="Cambria" pitchFamily="18" charset="0"/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</a:rPr>
              <a:t>•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С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делать все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возможное, чтобы заинтере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совать и поддерживать интерес ребенка на протяжении всех лет обучения, путем использования естественной  языковой среды и разнообразия коммуникативных задач</a:t>
            </a:r>
            <a:r>
              <a:rPr lang="ru-RU" b="1" dirty="0" smtClean="0">
                <a:solidFill>
                  <a:schemeClr val="bg1"/>
                </a:solidFill>
                <a:latin typeface="Cambria" pitchFamily="18" charset="0"/>
              </a:rPr>
              <a:t>.</a:t>
            </a:r>
            <a:endParaRPr lang="ru-RU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47880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46000">
        <p:blinds dir="vert"/>
      </p:transition>
    </mc:Choice>
    <mc:Fallback>
      <p:transition spd="slow" advClick="0" advTm="4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/>
          <a:lstStyle/>
          <a:p>
            <a:r>
              <a:rPr lang="ru-RU" dirty="0" smtClean="0"/>
              <a:t>Как осуществляется УМК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4535"/>
          </a:xfrm>
        </p:spPr>
        <p:txBody>
          <a:bodyPr>
            <a:normAutofit/>
          </a:bodyPr>
          <a:lstStyle/>
          <a:p>
            <a:r>
              <a:rPr lang="ru-RU" dirty="0" smtClean="0"/>
              <a:t>•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124744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Р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аботу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по реализации УМК в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ДОУ мы осуществляем в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процессе НОД, режимных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моментах,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в разных видах деятельности (совместная деятельность педагога с детьми, самостоятельная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деятельность детей)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в соответствии с ФГОС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ДО.</a:t>
            </a:r>
          </a:p>
          <a:p>
            <a:pPr algn="ctr"/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Помагают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нам </a:t>
            </a:r>
            <a:r>
              <a:rPr lang="ru-RU" sz="3600" b="1" smtClean="0">
                <a:solidFill>
                  <a:schemeClr val="bg2">
                    <a:lumMod val="10000"/>
                  </a:schemeClr>
                </a:solidFill>
              </a:rPr>
              <a:t>в </a:t>
            </a:r>
            <a:r>
              <a:rPr lang="ru-RU" sz="3600" b="1" smtClean="0">
                <a:solidFill>
                  <a:schemeClr val="bg2">
                    <a:lumMod val="10000"/>
                  </a:schemeClr>
                </a:solidFill>
              </a:rPr>
              <a:t>этом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endParaRPr lang="ru-RU" sz="3600" b="1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u="sng" dirty="0" smtClean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Беседы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— богатый метод, применимый к большинству сторон развития языка ребенка. </a:t>
            </a:r>
            <a:endParaRPr lang="ru-RU" sz="2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b="1" u="sng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Игра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 – естественная форма детского существования. И самый прямой путь к достижению взаимопонимания с ребенком лежит через игровое действие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Развитие творческих способностей детей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-  средствами </a:t>
            </a:r>
            <a:r>
              <a:rPr lang="ru-RU" sz="2000" b="1" u="sng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театрального </a:t>
            </a:r>
            <a:r>
              <a:rPr lang="ru-RU" sz="2000" b="1" u="sng" dirty="0" smtClean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искусства.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u="sng" dirty="0" smtClean="0">
                <a:solidFill>
                  <a:schemeClr val="bg2">
                    <a:lumMod val="10000"/>
                  </a:schemeClr>
                </a:solidFill>
              </a:rPr>
              <a:t>Индивидуальная работа с детьми     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создаём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языковую среду в общении с детьми в течение дня с целью закрепления пройденного материала НОД по обучению детей татарскому языку</a:t>
            </a:r>
            <a:endParaRPr lang="ru-RU" sz="2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9865384"/>
      </p:ext>
    </p:extLst>
  </p:cSld>
  <p:clrMapOvr>
    <a:masterClrMapping/>
  </p:clrMapOvr>
  <p:transition spd="slow" advClick="0" advTm="17000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48" y="578297"/>
            <a:ext cx="3384376" cy="25382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816619"/>
            <a:ext cx="3564017" cy="28483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лена\Desktop\DSCN22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319" y="3692618"/>
            <a:ext cx="3564919" cy="309634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:\татУМК\DSCN22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78297"/>
            <a:ext cx="3795304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1166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РАЗВИВАЮЩАЯ СРЕДА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2272509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 advTm="20000">
        <p14:ripple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5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17831"/>
            <a:ext cx="4609211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716480"/>
            <a:ext cx="3707904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C:\Users\лена\Desktop\Новая папка\DSCN21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0648"/>
            <a:ext cx="3096343" cy="25202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лена\Desktop\Новая папка\DSCN21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976577"/>
            <a:ext cx="3384374" cy="25208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475759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500" advClick="0" advTm="19000">
        <p14:honeycomb/>
      </p:transition>
    </mc:Choice>
    <mc:Fallback>
      <p:transition spd="slow" advClick="0" advTm="1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bg1">
                    <a:lumMod val="95000"/>
                  </a:schemeClr>
                </a:solidFill>
              </a:rPr>
              <a:t>Использование </a:t>
            </a:r>
            <a:r>
              <a:rPr lang="ru-RU" i="1" dirty="0">
                <a:solidFill>
                  <a:schemeClr val="bg1">
                    <a:lumMod val="95000"/>
                  </a:schemeClr>
                </a:solidFill>
              </a:rPr>
              <a:t>ИКТ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856984" cy="5289451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настоящее время отдельное место в воспитательно-образовательном процессе ДОУ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считается—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использование информационных и коммуникативных технологий, то есть использование компьютера, Интернета, телевизора, видео, DVD, CD, мультимедиа, аудиовизуального оборудования, то есть всего того, что может представлять широкие возможности для коммуникации. Применение данного метода в обучении татарскому языку </a:t>
            </a:r>
          </a:p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  мы показываем детям мультфильмы на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татарском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языке, анимационные сюжеты и прослушиваем аудиозаписи. Таким образом, мы погружаем детей в страну татарского языка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    Для обучения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татарскому языку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ИКТ служит «сырьем», на основе которого мы составляем свои презентации, слайд-фильмы, осуществляем свои образовательные проекты, создавая тем самым многочисленные варианты и методы работы, которые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помогают разнообразить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и усовершенствовать образовательную деятельность.</a:t>
            </a:r>
            <a:endParaRPr lang="ru-RU" sz="2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0">
              <a:buNone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            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805264"/>
            <a:ext cx="1953217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617418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Click="0" advTm="36000">
        <p14:switch dir="r"/>
      </p:transition>
    </mc:Choice>
    <mc:Fallback>
      <p:transition spd="slow" advClick="0" advTm="3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фото УМК\DSCN21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582214"/>
            <a:ext cx="3096344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1" name="Picture 3" descr="F:\фото УМК\DSCN21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34226"/>
            <a:ext cx="3871919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F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2" name="Picture 4" descr="F:\фото УМК\DSCN21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157" y="574400"/>
            <a:ext cx="3672408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C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21161250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 advClick="0" advTm="46000">
        <p14:doors dir="vert"/>
      </p:transition>
    </mc:Choice>
    <mc:Fallback>
      <p:transition spd="slow" advClick="0" advTm="4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розовый фон">
  <a:themeElements>
    <a:clrScheme name="Другая 2">
      <a:dk1>
        <a:srgbClr val="FFFFFF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1032</TotalTime>
  <Words>778</Words>
  <Application>Microsoft Office PowerPoint</Application>
  <PresentationFormat>Экран (4:3)</PresentationFormat>
  <Paragraphs>65</Paragraphs>
  <Slides>17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розовый фон</vt:lpstr>
      <vt:lpstr>Изучаем УМК</vt:lpstr>
      <vt:lpstr>Уголок НРК</vt:lpstr>
      <vt:lpstr>Актуальность проблемы</vt:lpstr>
      <vt:lpstr> Задачи:</vt:lpstr>
      <vt:lpstr>Как осуществляется УМК</vt:lpstr>
      <vt:lpstr>Слайд 6</vt:lpstr>
      <vt:lpstr>Слайд 7</vt:lpstr>
      <vt:lpstr>Использование ИКТ</vt:lpstr>
      <vt:lpstr>Слайд 9</vt:lpstr>
      <vt:lpstr>Дидактические игры</vt:lpstr>
      <vt:lpstr>Слайд 11</vt:lpstr>
      <vt:lpstr>Слайд 12</vt:lpstr>
      <vt:lpstr>Слайд 13</vt:lpstr>
      <vt:lpstr>Слайд 14</vt:lpstr>
      <vt:lpstr>Работа с родителями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Изучаем УМК</dc:title>
  <dc:creator>лена</dc:creator>
  <cp:lastModifiedBy>SuperPC</cp:lastModifiedBy>
  <cp:revision>86</cp:revision>
  <dcterms:created xsi:type="dcterms:W3CDTF">2015-01-31T10:14:22Z</dcterms:created>
  <dcterms:modified xsi:type="dcterms:W3CDTF">2019-04-26T13:00:28Z</dcterms:modified>
</cp:coreProperties>
</file>